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cda633e7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cda633e7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cda633e7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cda633e7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cda633e7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cda633e7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cca34b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cca34bf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cda633e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cda633e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cda633e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cda633e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cca34bf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cca34bf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cda633e7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cda633e7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cda633e7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cda633e7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cda633e7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cda633e7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cda633e7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cda633e7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hyperlink" Target="https://www.flickr.com/photos/23119666@N03/15990513324" TargetMode="External"/><Relationship Id="rId5" Type="http://schemas.openxmlformats.org/officeDocument/2006/relationships/hyperlink" Target="https://www.flickr.com/photos/23119666@N03" TargetMode="External"/><Relationship Id="rId6" Type="http://schemas.openxmlformats.org/officeDocument/2006/relationships/hyperlink" Target="https://creativecommons.org/licenses/by/2.0/?ref=openver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Effects of Redlining on the Black Community of Portland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DJ Wooley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111075" y="738213"/>
            <a:ext cx="5500626" cy="3667076"/>
          </a:xfrm>
          <a:prstGeom prst="rect">
            <a:avLst/>
          </a:prstGeom>
          <a:noFill/>
          <a:ln>
            <a:noFill/>
          </a:ln>
        </p:spPr>
      </p:pic>
      <p:pic>
        <p:nvPicPr>
          <p:cNvPr id="132" name="Google Shape;132;p22"/>
          <p:cNvPicPr preferRelativeResize="0"/>
          <p:nvPr/>
        </p:nvPicPr>
        <p:blipFill>
          <a:blip r:embed="rId4">
            <a:alphaModFix/>
          </a:blip>
          <a:stretch>
            <a:fillRect/>
          </a:stretch>
        </p:blipFill>
        <p:spPr>
          <a:xfrm>
            <a:off x="5798526" y="496675"/>
            <a:ext cx="3227498" cy="3764736"/>
          </a:xfrm>
          <a:prstGeom prst="rect">
            <a:avLst/>
          </a:prstGeom>
          <a:noFill/>
          <a:ln>
            <a:noFill/>
          </a:ln>
        </p:spPr>
      </p:pic>
      <p:sp>
        <p:nvSpPr>
          <p:cNvPr id="133" name="Google Shape;133;p22"/>
          <p:cNvSpPr txBox="1"/>
          <p:nvPr/>
        </p:nvSpPr>
        <p:spPr>
          <a:xfrm>
            <a:off x="302950" y="4585775"/>
            <a:ext cx="51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 grocery stores: Trader Joes, New Seasons, and Safeway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4283324" y="34425"/>
            <a:ext cx="4685373" cy="3765476"/>
          </a:xfrm>
          <a:prstGeom prst="rect">
            <a:avLst/>
          </a:prstGeom>
          <a:noFill/>
          <a:ln>
            <a:noFill/>
          </a:ln>
        </p:spPr>
      </p:pic>
      <p:sp>
        <p:nvSpPr>
          <p:cNvPr id="139" name="Google Shape;139;p23"/>
          <p:cNvSpPr txBox="1"/>
          <p:nvPr/>
        </p:nvSpPr>
        <p:spPr>
          <a:xfrm>
            <a:off x="1879875" y="3903200"/>
            <a:ext cx="4437900" cy="1169700"/>
          </a:xfrm>
          <a:prstGeom prst="rect">
            <a:avLst/>
          </a:prstGeom>
          <a:solidFill>
            <a:srgbClr val="D5A6B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The average household incomein Eastmoreland is ~$116,000. The neighborhood is only made up of single family homes. White people are the majority residing here. </a:t>
            </a:r>
            <a:endParaRPr sz="1600">
              <a:highlight>
                <a:srgbClr val="FFFFFF"/>
              </a:highlight>
            </a:endParaRPr>
          </a:p>
        </p:txBody>
      </p:sp>
      <p:sp>
        <p:nvSpPr>
          <p:cNvPr id="140" name="Google Shape;140;p23"/>
          <p:cNvSpPr txBox="1"/>
          <p:nvPr/>
        </p:nvSpPr>
        <p:spPr>
          <a:xfrm>
            <a:off x="881350" y="1122350"/>
            <a:ext cx="25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 name="Google Shape;141;p23"/>
          <p:cNvSpPr txBox="1"/>
          <p:nvPr/>
        </p:nvSpPr>
        <p:spPr>
          <a:xfrm>
            <a:off x="685150" y="1401900"/>
            <a:ext cx="2974500" cy="23397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highlight>
                  <a:srgbClr val="FFFFFF"/>
                </a:highlight>
              </a:rPr>
              <a:t>During the New Deal era, Eastmoreland was zoned as Green. This means the neighborhood is very </a:t>
            </a:r>
            <a:r>
              <a:rPr lang="en" sz="2000">
                <a:highlight>
                  <a:srgbClr val="FFFFFF"/>
                </a:highlight>
              </a:rPr>
              <a:t>desirable</a:t>
            </a:r>
            <a:r>
              <a:rPr lang="en" sz="2000">
                <a:highlight>
                  <a:srgbClr val="FFFFFF"/>
                </a:highlight>
              </a:rPr>
              <a:t> and should be invested in. </a:t>
            </a:r>
            <a:endParaRPr sz="2000">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90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Why this matters</a:t>
            </a:r>
            <a:endParaRPr/>
          </a:p>
        </p:txBody>
      </p:sp>
      <p:sp>
        <p:nvSpPr>
          <p:cNvPr id="147" name="Google Shape;147;p24"/>
          <p:cNvSpPr txBox="1"/>
          <p:nvPr/>
        </p:nvSpPr>
        <p:spPr>
          <a:xfrm>
            <a:off x="1476900" y="1184325"/>
            <a:ext cx="6190200" cy="3509400"/>
          </a:xfrm>
          <a:prstGeom prst="rect">
            <a:avLst/>
          </a:prstGeom>
          <a:solidFill>
            <a:srgbClr val="D9EAD3"/>
          </a:solid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rgbClr val="FFFFFF"/>
                </a:highlight>
              </a:rPr>
              <a:t>Many living in Oregon today do not know about the racist practices of the state. </a:t>
            </a:r>
            <a:endParaRPr sz="2400">
              <a:highlight>
                <a:srgbClr val="FFFFFF"/>
              </a:highlight>
            </a:endParaRPr>
          </a:p>
          <a:p>
            <a:pPr indent="0" lvl="0" marL="457200" rtl="0" algn="l">
              <a:spcBef>
                <a:spcPts val="0"/>
              </a:spcBef>
              <a:spcAft>
                <a:spcPts val="0"/>
              </a:spcAft>
              <a:buNone/>
            </a:pPr>
            <a:r>
              <a:t/>
            </a:r>
            <a:endParaRPr sz="2400">
              <a:highlight>
                <a:srgbClr val="FFFFFF"/>
              </a:highlight>
            </a:endParaRPr>
          </a:p>
          <a:p>
            <a:pPr indent="-381000" lvl="0" marL="457200" rtl="0" algn="l">
              <a:spcBef>
                <a:spcPts val="0"/>
              </a:spcBef>
              <a:spcAft>
                <a:spcPts val="0"/>
              </a:spcAft>
              <a:buSzPts val="2400"/>
              <a:buChar char="-"/>
            </a:pPr>
            <a:r>
              <a:rPr lang="en" sz="2400">
                <a:highlight>
                  <a:srgbClr val="FFFFFF"/>
                </a:highlight>
              </a:rPr>
              <a:t>Redlining has set off a ripple effect that many marganalized people today are impacted by. It is these people that experience the inequalities of environmental injustice and food scarcity. </a:t>
            </a:r>
            <a:endParaRPr sz="240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67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First Exclusionary Laws</a:t>
            </a:r>
            <a:endParaRPr/>
          </a:p>
        </p:txBody>
      </p:sp>
      <p:sp>
        <p:nvSpPr>
          <p:cNvPr id="61" name="Google Shape;61;p14"/>
          <p:cNvSpPr txBox="1"/>
          <p:nvPr/>
        </p:nvSpPr>
        <p:spPr>
          <a:xfrm>
            <a:off x="311700" y="1017725"/>
            <a:ext cx="4339200" cy="39528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1F2328"/>
                </a:solidFill>
                <a:highlight>
                  <a:srgbClr val="FFFFFF"/>
                </a:highlight>
              </a:rPr>
              <a:t>Many of the settlers that came to Oregon were intrigued by the opportunity to not have to compete with farmers in the south who owned slaves. To keep slave holding farmers away, the small population residing in Oregon decided to ban slavery on July 5, 1843. </a:t>
            </a:r>
            <a:endParaRPr sz="2400"/>
          </a:p>
        </p:txBody>
      </p:sp>
      <p:pic>
        <p:nvPicPr>
          <p:cNvPr descr="A constitutional document making slavery in Oregon illegal in 1843 while the state was still a territory. " id="62" name="Google Shape;62;p14" title="Oregon Constitution Article XVIII"/>
          <p:cNvPicPr preferRelativeResize="0"/>
          <p:nvPr/>
        </p:nvPicPr>
        <p:blipFill>
          <a:blip r:embed="rId3">
            <a:alphaModFix/>
          </a:blip>
          <a:stretch>
            <a:fillRect/>
          </a:stretch>
        </p:blipFill>
        <p:spPr>
          <a:xfrm>
            <a:off x="4768300" y="667825"/>
            <a:ext cx="4188302" cy="3741657"/>
          </a:xfrm>
          <a:prstGeom prst="rect">
            <a:avLst/>
          </a:prstGeom>
          <a:noFill/>
          <a:ln>
            <a:noFill/>
          </a:ln>
        </p:spPr>
      </p:pic>
      <p:sp>
        <p:nvSpPr>
          <p:cNvPr id="63" name="Google Shape;63;p14"/>
          <p:cNvSpPr txBox="1"/>
          <p:nvPr/>
        </p:nvSpPr>
        <p:spPr>
          <a:xfrm>
            <a:off x="5423400" y="4437475"/>
            <a:ext cx="326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Section of Oregon’s Constitution outlining slavery laws. Photo provided by the Oregon Historical Society</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cxnSp>
        <p:nvCxnSpPr>
          <p:cNvPr id="68" name="Google Shape;68;p15"/>
          <p:cNvCxnSpPr/>
          <p:nvPr/>
        </p:nvCxnSpPr>
        <p:spPr>
          <a:xfrm>
            <a:off x="6875" y="3090875"/>
            <a:ext cx="9150900" cy="0"/>
          </a:xfrm>
          <a:prstGeom prst="straightConnector1">
            <a:avLst/>
          </a:prstGeom>
          <a:noFill/>
          <a:ln cap="flat" cmpd="sng" w="9525">
            <a:solidFill>
              <a:schemeClr val="dk1"/>
            </a:solidFill>
            <a:prstDash val="solid"/>
            <a:round/>
            <a:headEnd len="med" w="med" type="none"/>
            <a:tailEnd len="med" w="med" type="none"/>
          </a:ln>
        </p:spPr>
      </p:cxnSp>
      <p:sp>
        <p:nvSpPr>
          <p:cNvPr id="69" name="Google Shape;69;p15"/>
          <p:cNvSpPr/>
          <p:nvPr/>
        </p:nvSpPr>
        <p:spPr>
          <a:xfrm>
            <a:off x="499750" y="769888"/>
            <a:ext cx="4416600" cy="2024100"/>
          </a:xfrm>
          <a:prstGeom prst="wedgeRectCallout">
            <a:avLst>
              <a:gd fmla="val -20833" name="adj1"/>
              <a:gd fmla="val 6250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F2328"/>
                </a:solidFill>
                <a:highlight>
                  <a:srgbClr val="FFFFFF"/>
                </a:highlight>
              </a:rPr>
              <a:t>On September 21, 1849 the growing anti-slavery and anti-Black population in Oregon voted on adding the second exclusionary law into the Oregon Territorial Constitution. This law prohibited all Black or mixed raced individuals from moving into or even entering the territory. </a:t>
            </a:r>
            <a:endParaRPr sz="1600">
              <a:solidFill>
                <a:srgbClr val="1F2328"/>
              </a:solidFill>
              <a:highlight>
                <a:srgbClr val="FFFFFF"/>
              </a:highlight>
            </a:endParaRPr>
          </a:p>
        </p:txBody>
      </p:sp>
      <p:sp>
        <p:nvSpPr>
          <p:cNvPr id="70" name="Google Shape;70;p15"/>
          <p:cNvSpPr/>
          <p:nvPr/>
        </p:nvSpPr>
        <p:spPr>
          <a:xfrm>
            <a:off x="1790850" y="295995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10800000">
            <a:off x="2794025" y="3332200"/>
            <a:ext cx="2492400" cy="1428900"/>
          </a:xfrm>
          <a:prstGeom prst="wedgeRoundRectCallout">
            <a:avLst>
              <a:gd fmla="val -20833" name="adj1"/>
              <a:gd fmla="val 62500" name="adj2"/>
              <a:gd fmla="val 0" name="adj3"/>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476750" y="295995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2794025" y="3490725"/>
            <a:ext cx="249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chemeClr val="lt1"/>
                </a:highlight>
              </a:rPr>
              <a:t>In 1854 the s</a:t>
            </a:r>
            <a:r>
              <a:rPr lang="en" sz="1800">
                <a:solidFill>
                  <a:schemeClr val="dk1"/>
                </a:solidFill>
                <a:highlight>
                  <a:schemeClr val="lt1"/>
                </a:highlight>
              </a:rPr>
              <a:t>econd exclusionary law is rescinded </a:t>
            </a:r>
            <a:endParaRPr/>
          </a:p>
        </p:txBody>
      </p:sp>
      <p:sp>
        <p:nvSpPr>
          <p:cNvPr id="74" name="Google Shape;74;p15"/>
          <p:cNvSpPr/>
          <p:nvPr/>
        </p:nvSpPr>
        <p:spPr>
          <a:xfrm>
            <a:off x="5286425" y="397600"/>
            <a:ext cx="3755400" cy="2396400"/>
          </a:xfrm>
          <a:prstGeom prst="wedgeRect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F2328"/>
                </a:solidFill>
                <a:highlight>
                  <a:srgbClr val="FFFFFF"/>
                </a:highlight>
              </a:rPr>
              <a:t>On November 7, 1857 delegates of the Oregon Constitution added another exclusionary clause that banned Black people in the state from owning property and creating contracts. </a:t>
            </a:r>
            <a:endParaRPr sz="1600">
              <a:solidFill>
                <a:srgbClr val="1F2328"/>
              </a:solidFill>
              <a:highlight>
                <a:srgbClr val="FFFFFF"/>
              </a:highlight>
            </a:endParaRPr>
          </a:p>
        </p:txBody>
      </p:sp>
      <p:sp>
        <p:nvSpPr>
          <p:cNvPr id="75" name="Google Shape;75;p15"/>
          <p:cNvSpPr/>
          <p:nvPr/>
        </p:nvSpPr>
        <p:spPr>
          <a:xfrm>
            <a:off x="6281150" y="2991725"/>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ppt_w</p:attrName>
                                        </p:attrNameLst>
                                      </p:cBhvr>
                                      <p:tavLst>
                                        <p:tav fmla="" tm="0">
                                          <p:val>
                                            <p:strVal val="0"/>
                                          </p:val>
                                        </p:tav>
                                        <p:tav fmla="" tm="100000">
                                          <p:val>
                                            <p:strVal val="#ppt_w"/>
                                          </p:val>
                                        </p:tav>
                                      </p:tavLst>
                                    </p:anim>
                                    <p:anim calcmode="lin" valueType="num">
                                      <p:cBhvr additive="base">
                                        <p:cTn dur="1000"/>
                                        <p:tgtEl>
                                          <p:spTgt spid="6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ppt_w</p:attrName>
                                        </p:attrNameLst>
                                      </p:cBhvr>
                                      <p:tavLst>
                                        <p:tav fmla="" tm="0">
                                          <p:val>
                                            <p:strVal val="0"/>
                                          </p:val>
                                        </p:tav>
                                        <p:tav fmla="" tm="100000">
                                          <p:val>
                                            <p:strVal val="#ppt_w"/>
                                          </p:val>
                                        </p:tav>
                                      </p:tavLst>
                                    </p:anim>
                                    <p:anim calcmode="lin" valueType="num">
                                      <p:cBhvr additive="base">
                                        <p:cTn dur="1000"/>
                                        <p:tgtEl>
                                          <p:spTgt spid="7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ppt_w</p:attrName>
                                        </p:attrNameLst>
                                      </p:cBhvr>
                                      <p:tavLst>
                                        <p:tav fmla="" tm="0">
                                          <p:val>
                                            <p:strVal val="0"/>
                                          </p:val>
                                        </p:tav>
                                        <p:tav fmla="" tm="100000">
                                          <p:val>
                                            <p:strVal val="#ppt_w"/>
                                          </p:val>
                                        </p:tav>
                                      </p:tavLst>
                                    </p:anim>
                                    <p:anim calcmode="lin" valueType="num">
                                      <p:cBhvr additive="base">
                                        <p:cTn dur="1000"/>
                                        <p:tgtEl>
                                          <p:spTgt spid="7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088850" y="83550"/>
            <a:ext cx="7258050"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0827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Redlining begins</a:t>
            </a:r>
            <a:endParaRPr/>
          </a:p>
        </p:txBody>
      </p:sp>
      <p:cxnSp>
        <p:nvCxnSpPr>
          <p:cNvPr id="86" name="Google Shape;86;p17"/>
          <p:cNvCxnSpPr/>
          <p:nvPr/>
        </p:nvCxnSpPr>
        <p:spPr>
          <a:xfrm>
            <a:off x="-6875" y="2429850"/>
            <a:ext cx="9150900" cy="0"/>
          </a:xfrm>
          <a:prstGeom prst="straightConnector1">
            <a:avLst/>
          </a:prstGeom>
          <a:noFill/>
          <a:ln cap="flat" cmpd="sng" w="9525">
            <a:solidFill>
              <a:schemeClr val="dk1"/>
            </a:solidFill>
            <a:prstDash val="solid"/>
            <a:round/>
            <a:headEnd len="med" w="med" type="none"/>
            <a:tailEnd len="med" w="med" type="none"/>
          </a:ln>
        </p:spPr>
      </p:cxnSp>
      <p:sp>
        <p:nvSpPr>
          <p:cNvPr id="87" name="Google Shape;87;p17"/>
          <p:cNvSpPr/>
          <p:nvPr/>
        </p:nvSpPr>
        <p:spPr>
          <a:xfrm>
            <a:off x="213450" y="695451"/>
            <a:ext cx="1983000" cy="1513500"/>
          </a:xfrm>
          <a:prstGeom prst="wedgeRectCallout">
            <a:avLst>
              <a:gd fmla="val -20833" name="adj1"/>
              <a:gd fmla="val 625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highlight>
                  <a:srgbClr val="FFFFFF"/>
                </a:highlight>
              </a:rPr>
              <a:t>1917</a:t>
            </a:r>
            <a:endParaRPr sz="1600">
              <a:highlight>
                <a:srgbClr val="FFFFFF"/>
              </a:highlight>
            </a:endParaRPr>
          </a:p>
          <a:p>
            <a:pPr indent="0" lvl="0" marL="0" rtl="0" algn="l">
              <a:spcBef>
                <a:spcPts val="0"/>
              </a:spcBef>
              <a:spcAft>
                <a:spcPts val="0"/>
              </a:spcAft>
              <a:buNone/>
            </a:pPr>
            <a:r>
              <a:rPr lang="en" sz="1600">
                <a:highlight>
                  <a:srgbClr val="FFFFFF"/>
                </a:highlight>
              </a:rPr>
              <a:t>US Supreme Court bans cities from segregating neighborhoods based on race </a:t>
            </a:r>
            <a:endParaRPr sz="1600">
              <a:highlight>
                <a:srgbClr val="FFFFFF"/>
              </a:highlight>
            </a:endParaRPr>
          </a:p>
        </p:txBody>
      </p:sp>
      <p:sp>
        <p:nvSpPr>
          <p:cNvPr id="88" name="Google Shape;88;p17"/>
          <p:cNvSpPr/>
          <p:nvPr/>
        </p:nvSpPr>
        <p:spPr>
          <a:xfrm rot="10800000">
            <a:off x="916100" y="2726350"/>
            <a:ext cx="2416500" cy="1866300"/>
          </a:xfrm>
          <a:prstGeom prst="wedgeRectCallout">
            <a:avLst>
              <a:gd fmla="val -20833" name="adj1"/>
              <a:gd fmla="val 625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945200" y="2828350"/>
            <a:ext cx="2440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1919</a:t>
            </a:r>
            <a:endParaRPr sz="1600">
              <a:highlight>
                <a:srgbClr val="FFFFFF"/>
              </a:highlight>
            </a:endParaRPr>
          </a:p>
          <a:p>
            <a:pPr indent="0" lvl="0" marL="0" rtl="0" algn="l">
              <a:spcBef>
                <a:spcPts val="0"/>
              </a:spcBef>
              <a:spcAft>
                <a:spcPts val="0"/>
              </a:spcAft>
              <a:buNone/>
            </a:pPr>
            <a:r>
              <a:rPr lang="en" sz="1600">
                <a:highlight>
                  <a:srgbClr val="FFFFFF"/>
                </a:highlight>
              </a:rPr>
              <a:t>Portland Realty Board declared selling a home in a white neighborhood to a Black person unethical</a:t>
            </a:r>
            <a:endParaRPr sz="1600">
              <a:highlight>
                <a:srgbClr val="FFFFFF"/>
              </a:highlight>
            </a:endParaRPr>
          </a:p>
        </p:txBody>
      </p:sp>
      <p:sp>
        <p:nvSpPr>
          <p:cNvPr id="90" name="Google Shape;90;p17"/>
          <p:cNvSpPr/>
          <p:nvPr/>
        </p:nvSpPr>
        <p:spPr>
          <a:xfrm>
            <a:off x="3478200" y="761175"/>
            <a:ext cx="2043900" cy="1480200"/>
          </a:xfrm>
          <a:prstGeom prst="wedgeRectCallout">
            <a:avLst>
              <a:gd fmla="val -20833" name="adj1"/>
              <a:gd fmla="val 625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highlight>
                  <a:srgbClr val="FFFFFF"/>
                </a:highlight>
              </a:rPr>
              <a:t>1920</a:t>
            </a:r>
            <a:endParaRPr sz="1600">
              <a:highlight>
                <a:srgbClr val="FFFFFF"/>
              </a:highlight>
            </a:endParaRPr>
          </a:p>
          <a:p>
            <a:pPr indent="0" lvl="0" marL="0" rtl="0" algn="l">
              <a:spcBef>
                <a:spcPts val="0"/>
              </a:spcBef>
              <a:spcAft>
                <a:spcPts val="0"/>
              </a:spcAft>
              <a:buNone/>
            </a:pPr>
            <a:r>
              <a:rPr lang="en" sz="1600">
                <a:highlight>
                  <a:srgbClr val="FFFFFF"/>
                </a:highlight>
              </a:rPr>
              <a:t>Developers and renters began practicing racially restricted covenants </a:t>
            </a:r>
            <a:endParaRPr sz="1600">
              <a:highlight>
                <a:srgbClr val="FFFFFF"/>
              </a:highlight>
            </a:endParaRPr>
          </a:p>
        </p:txBody>
      </p:sp>
      <p:sp>
        <p:nvSpPr>
          <p:cNvPr id="91" name="Google Shape;91;p17"/>
          <p:cNvSpPr/>
          <p:nvPr/>
        </p:nvSpPr>
        <p:spPr>
          <a:xfrm rot="10800000">
            <a:off x="5847725" y="2650550"/>
            <a:ext cx="2258400" cy="1680000"/>
          </a:xfrm>
          <a:prstGeom prst="wedgeRectCallout">
            <a:avLst>
              <a:gd fmla="val -20833" name="adj1"/>
              <a:gd fmla="val 625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nvSpPr>
        <p:spPr>
          <a:xfrm>
            <a:off x="5847725" y="2659400"/>
            <a:ext cx="2175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1930s</a:t>
            </a:r>
            <a:endParaRPr sz="1600">
              <a:highlight>
                <a:srgbClr val="FFFFFF"/>
              </a:highlight>
            </a:endParaRPr>
          </a:p>
          <a:p>
            <a:pPr indent="0" lvl="0" marL="0" rtl="0" algn="l">
              <a:spcBef>
                <a:spcPts val="0"/>
              </a:spcBef>
              <a:spcAft>
                <a:spcPts val="0"/>
              </a:spcAft>
              <a:buNone/>
            </a:pPr>
            <a:r>
              <a:rPr lang="en" sz="1600">
                <a:highlight>
                  <a:srgbClr val="FFFFFF"/>
                </a:highlight>
              </a:rPr>
              <a:t>Lenders and the Fed government began zoning neighborhoods based on desirability </a:t>
            </a:r>
            <a:endParaRPr sz="1600">
              <a:highlight>
                <a:srgbClr val="FFFFFF"/>
              </a:highlight>
            </a:endParaRPr>
          </a:p>
        </p:txBody>
      </p:sp>
      <p:pic>
        <p:nvPicPr>
          <p:cNvPr id="93" name="Google Shape;93;p17"/>
          <p:cNvPicPr preferRelativeResize="0"/>
          <p:nvPr/>
        </p:nvPicPr>
        <p:blipFill>
          <a:blip r:embed="rId3">
            <a:alphaModFix/>
          </a:blip>
          <a:stretch>
            <a:fillRect/>
          </a:stretch>
        </p:blipFill>
        <p:spPr>
          <a:xfrm>
            <a:off x="6251300" y="31450"/>
            <a:ext cx="2762930" cy="2398401"/>
          </a:xfrm>
          <a:prstGeom prst="rect">
            <a:avLst/>
          </a:prstGeom>
          <a:noFill/>
          <a:ln>
            <a:noFill/>
          </a:ln>
        </p:spPr>
      </p:pic>
      <p:sp>
        <p:nvSpPr>
          <p:cNvPr id="94" name="Google Shape;94;p17"/>
          <p:cNvSpPr/>
          <p:nvPr/>
        </p:nvSpPr>
        <p:spPr>
          <a:xfrm>
            <a:off x="685875" y="233170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2527750" y="233170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3985300" y="233070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7356500" y="2373450"/>
            <a:ext cx="190500" cy="1983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84150" y="80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Food Deserts</a:t>
            </a:r>
            <a:endParaRPr/>
          </a:p>
        </p:txBody>
      </p:sp>
      <p:sp>
        <p:nvSpPr>
          <p:cNvPr id="103" name="Google Shape;103;p18"/>
          <p:cNvSpPr txBox="1"/>
          <p:nvPr/>
        </p:nvSpPr>
        <p:spPr>
          <a:xfrm>
            <a:off x="103275" y="784950"/>
            <a:ext cx="4833600" cy="310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1F2328"/>
                </a:solidFill>
                <a:highlight>
                  <a:srgbClr val="FFFFFF"/>
                </a:highlight>
              </a:rPr>
              <a:t>A food desert is when there is a community of people that live in an area that does not have access to healthy and affordable food. This inequality is directly linked to disparities in diet and diet related health issues. </a:t>
            </a:r>
            <a:endParaRPr sz="2400"/>
          </a:p>
        </p:txBody>
      </p:sp>
      <p:pic>
        <p:nvPicPr>
          <p:cNvPr descr="A liquor store " id="104" name="Google Shape;104;p18" title="Into the food desert"/>
          <p:cNvPicPr preferRelativeResize="0"/>
          <p:nvPr/>
        </p:nvPicPr>
        <p:blipFill>
          <a:blip r:embed="rId3">
            <a:alphaModFix/>
          </a:blip>
          <a:stretch>
            <a:fillRect/>
          </a:stretch>
        </p:blipFill>
        <p:spPr>
          <a:xfrm>
            <a:off x="5529950" y="652775"/>
            <a:ext cx="3139446" cy="4185928"/>
          </a:xfrm>
          <a:prstGeom prst="rect">
            <a:avLst/>
          </a:prstGeom>
          <a:noFill/>
          <a:ln>
            <a:noFill/>
          </a:ln>
        </p:spPr>
      </p:pic>
      <p:sp>
        <p:nvSpPr>
          <p:cNvPr id="105" name="Google Shape;105;p18"/>
          <p:cNvSpPr txBox="1"/>
          <p:nvPr/>
        </p:nvSpPr>
        <p:spPr>
          <a:xfrm>
            <a:off x="5720325" y="4759550"/>
            <a:ext cx="313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0272E"/>
                </a:solidFill>
                <a:highlight>
                  <a:srgbClr val="FFFFFF"/>
                </a:highlight>
                <a:latin typeface="Roboto"/>
                <a:ea typeface="Roboto"/>
                <a:cs typeface="Roboto"/>
                <a:sym typeface="Roboto"/>
              </a:rPr>
              <a:t>"</a:t>
            </a:r>
            <a:r>
              <a:rPr lang="en" sz="1000" u="sng">
                <a:solidFill>
                  <a:schemeClr val="hlink"/>
                </a:solidFill>
                <a:highlight>
                  <a:srgbClr val="FFFFFF"/>
                </a:highlight>
                <a:latin typeface="Roboto"/>
                <a:ea typeface="Roboto"/>
                <a:cs typeface="Roboto"/>
                <a:sym typeface="Roboto"/>
                <a:hlinkClick r:id="rId4"/>
              </a:rPr>
              <a:t>Into the (Food) Desert: Day 20</a:t>
            </a:r>
            <a:r>
              <a:rPr lang="en" sz="1000">
                <a:solidFill>
                  <a:srgbClr val="30272E"/>
                </a:solidFill>
                <a:highlight>
                  <a:srgbClr val="FFFFFF"/>
                </a:highlight>
                <a:latin typeface="Roboto"/>
                <a:ea typeface="Roboto"/>
                <a:cs typeface="Roboto"/>
                <a:sym typeface="Roboto"/>
              </a:rPr>
              <a:t>" by </a:t>
            </a:r>
            <a:r>
              <a:rPr lang="en" sz="1000" u="sng">
                <a:solidFill>
                  <a:schemeClr val="hlink"/>
                </a:solidFill>
                <a:highlight>
                  <a:srgbClr val="FFFFFF"/>
                </a:highlight>
                <a:latin typeface="Roboto"/>
                <a:ea typeface="Roboto"/>
                <a:cs typeface="Roboto"/>
                <a:sym typeface="Roboto"/>
                <a:hlinkClick r:id="rId5"/>
              </a:rPr>
              <a:t>Mark Bonica</a:t>
            </a:r>
            <a:r>
              <a:rPr lang="en" sz="1000">
                <a:solidFill>
                  <a:srgbClr val="30272E"/>
                </a:solidFill>
                <a:highlight>
                  <a:srgbClr val="FFFFFF"/>
                </a:highlight>
                <a:latin typeface="Roboto"/>
                <a:ea typeface="Roboto"/>
                <a:cs typeface="Roboto"/>
                <a:sym typeface="Roboto"/>
              </a:rPr>
              <a:t> is licensed under </a:t>
            </a:r>
            <a:r>
              <a:rPr lang="en" sz="1000" u="sng">
                <a:solidFill>
                  <a:schemeClr val="hlink"/>
                </a:solidFill>
                <a:highlight>
                  <a:srgbClr val="FFFFFF"/>
                </a:highlight>
                <a:latin typeface="Roboto"/>
                <a:ea typeface="Roboto"/>
                <a:cs typeface="Roboto"/>
                <a:sym typeface="Roboto"/>
                <a:hlinkClick r:id="rId6"/>
              </a:rPr>
              <a:t>CC BY 2.0</a:t>
            </a:r>
            <a:r>
              <a:rPr lang="en" sz="1000">
                <a:solidFill>
                  <a:srgbClr val="30272E"/>
                </a:solidFill>
                <a:highlight>
                  <a:srgbClr val="FFFFFF"/>
                </a:highlight>
                <a:latin typeface="Roboto"/>
                <a:ea typeface="Roboto"/>
                <a:cs typeface="Roboto"/>
                <a:sym typeface="Roboto"/>
              </a:rPr>
              <a:t>.</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1253150" y="1839525"/>
            <a:ext cx="6582600" cy="31032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1F2328"/>
                </a:solidFill>
                <a:highlight>
                  <a:srgbClr val="FFFFFF"/>
                </a:highlight>
              </a:rPr>
              <a:t>In 2019 the Willamete Week published an article promoting a Lyft deal that would charge residents in food deserts the same price as a bus ticket. The Powellhurst-Gilbert neighborhood in South East Portland is one out of six communities listed as being in a food desert. </a:t>
            </a:r>
            <a:endParaRPr sz="2400"/>
          </a:p>
        </p:txBody>
      </p:sp>
      <p:pic>
        <p:nvPicPr>
          <p:cNvPr id="111" name="Google Shape;111;p19"/>
          <p:cNvPicPr preferRelativeResize="0"/>
          <p:nvPr/>
        </p:nvPicPr>
        <p:blipFill>
          <a:blip r:embed="rId3">
            <a:alphaModFix/>
          </a:blip>
          <a:stretch>
            <a:fillRect/>
          </a:stretch>
        </p:blipFill>
        <p:spPr>
          <a:xfrm>
            <a:off x="946751" y="38960"/>
            <a:ext cx="7195402" cy="16583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3">
            <a:alphaModFix/>
          </a:blip>
          <a:srcRect b="8625" l="0" r="0" t="0"/>
          <a:stretch/>
        </p:blipFill>
        <p:spPr>
          <a:xfrm>
            <a:off x="151550" y="911338"/>
            <a:ext cx="5451249" cy="3320826"/>
          </a:xfrm>
          <a:prstGeom prst="rect">
            <a:avLst/>
          </a:prstGeom>
          <a:noFill/>
          <a:ln>
            <a:noFill/>
          </a:ln>
        </p:spPr>
      </p:pic>
      <p:pic>
        <p:nvPicPr>
          <p:cNvPr id="117" name="Google Shape;117;p20"/>
          <p:cNvPicPr preferRelativeResize="0"/>
          <p:nvPr/>
        </p:nvPicPr>
        <p:blipFill>
          <a:blip r:embed="rId4">
            <a:alphaModFix/>
          </a:blip>
          <a:stretch>
            <a:fillRect/>
          </a:stretch>
        </p:blipFill>
        <p:spPr>
          <a:xfrm>
            <a:off x="5633000" y="1291475"/>
            <a:ext cx="3324175" cy="2702151"/>
          </a:xfrm>
          <a:prstGeom prst="rect">
            <a:avLst/>
          </a:prstGeom>
          <a:noFill/>
          <a:ln>
            <a:noFill/>
          </a:ln>
        </p:spPr>
      </p:pic>
      <p:sp>
        <p:nvSpPr>
          <p:cNvPr id="118" name="Google Shape;118;p20"/>
          <p:cNvSpPr txBox="1"/>
          <p:nvPr/>
        </p:nvSpPr>
        <p:spPr>
          <a:xfrm>
            <a:off x="674775" y="4572000"/>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 grocery stores: Safeway and Grocery Outlet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82600" y="201550"/>
            <a:ext cx="3298200" cy="2413500"/>
          </a:xfrm>
          <a:prstGeom prst="rect">
            <a:avLst/>
          </a:prstGeom>
          <a:solidFill>
            <a:srgbClr val="76A5AF"/>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1F2328"/>
                </a:solidFill>
                <a:highlight>
                  <a:srgbClr val="FFFFFF"/>
                </a:highlight>
              </a:rPr>
              <a:t>A study interested in finding if food deserts exist, discovered that in the US areas with a high concentration of low-income and/or African Americans had fewer grocery stores and more convenience stores compared to the “advantaged” areas. </a:t>
            </a:r>
            <a:endParaRPr sz="1600"/>
          </a:p>
        </p:txBody>
      </p:sp>
      <p:sp>
        <p:nvSpPr>
          <p:cNvPr id="124" name="Google Shape;124;p21"/>
          <p:cNvSpPr txBox="1"/>
          <p:nvPr/>
        </p:nvSpPr>
        <p:spPr>
          <a:xfrm>
            <a:off x="1583675" y="2674925"/>
            <a:ext cx="4035000" cy="24135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1F2328"/>
                </a:solidFill>
                <a:highlight>
                  <a:srgbClr val="FFFFFF"/>
                </a:highlight>
              </a:rPr>
              <a:t>During the New Deal era (1930s), the Powell-Gilbert neighborhood was zoned yellow and deemed a declining interest to mortgage lenders who were often more conservative about who they gave loans to. Black and other non-white people began to move into the area, giving it its “almost undesirable” zoning status. </a:t>
            </a:r>
            <a:endParaRPr sz="1600"/>
          </a:p>
        </p:txBody>
      </p:sp>
      <p:pic>
        <p:nvPicPr>
          <p:cNvPr id="125" name="Google Shape;125;p21"/>
          <p:cNvPicPr preferRelativeResize="0"/>
          <p:nvPr/>
        </p:nvPicPr>
        <p:blipFill>
          <a:blip r:embed="rId3">
            <a:alphaModFix/>
          </a:blip>
          <a:stretch>
            <a:fillRect/>
          </a:stretch>
        </p:blipFill>
        <p:spPr>
          <a:xfrm>
            <a:off x="4909376" y="61988"/>
            <a:ext cx="2923626" cy="2553073"/>
          </a:xfrm>
          <a:prstGeom prst="rect">
            <a:avLst/>
          </a:prstGeom>
          <a:noFill/>
          <a:ln>
            <a:noFill/>
          </a:ln>
        </p:spPr>
      </p:pic>
      <p:sp>
        <p:nvSpPr>
          <p:cNvPr id="126" name="Google Shape;126;p21"/>
          <p:cNvSpPr txBox="1"/>
          <p:nvPr/>
        </p:nvSpPr>
        <p:spPr>
          <a:xfrm>
            <a:off x="6382900" y="2767975"/>
            <a:ext cx="2492700" cy="1662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rPr>
              <a:t>Today, the average household income in this neighborhood is ~$38,000. Black and Brown people are the majority residing here</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